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5" name="Shape 2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mailto:spencer@h2o.ai" Type="http://schemas.openxmlformats.org/officeDocument/2006/relationships/hyperlink" TargetMode="External" Id="rId4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http://learn.h2o.ai/content/" Type="http://schemas.openxmlformats.org/officeDocument/2006/relationships/hyperlink" TargetMode="External" Id="rId4"/><Relationship Target="../media/image00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Relationship Target="../media/image24.png" Type="http://schemas.openxmlformats.org/officeDocument/2006/relationships/image" Id="rId6"/><Relationship Target="../media/image21.pn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Relationship Target="../media/image20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3.png" Type="http://schemas.openxmlformats.org/officeDocument/2006/relationships/image" Id="rId4"/><Relationship Target="../media/image00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00.png" Type="http://schemas.openxmlformats.org/officeDocument/2006/relationships/image" Id="rId3"/><Relationship Target="http://learn.h2o.ai/content/demos/streaming_data.html" Type="http://schemas.openxmlformats.org/officeDocument/2006/relationships/hyperlink" TargetMode="External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2.jp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jpg" Type="http://schemas.openxmlformats.org/officeDocument/2006/relationships/image" Id="rId4"/><Relationship Target="../media/image00.png" Type="http://schemas.openxmlformats.org/officeDocument/2006/relationships/image" Id="rId3"/><Relationship Target="../media/image08.jpg" Type="http://schemas.openxmlformats.org/officeDocument/2006/relationships/image" Id="rId5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http://learn.h2o.ai/content/demos/streaming_data.html" Type="http://schemas.openxmlformats.org/officeDocument/2006/relationships/hyperlink" TargetMode="External" Id="rId4"/><Relationship Target="../media/image00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jpg" Type="http://schemas.openxmlformats.org/officeDocument/2006/relationships/image" Id="rId10"/><Relationship Target="../media/image26.jpg" Type="http://schemas.openxmlformats.org/officeDocument/2006/relationships/image" Id="rId4"/><Relationship Target="../media/image01.jpg" Type="http://schemas.openxmlformats.org/officeDocument/2006/relationships/image" Id="rId11"/><Relationship Target="../media/image00.png" Type="http://schemas.openxmlformats.org/officeDocument/2006/relationships/image" Id="rId3"/><Relationship Target="../media/image02.jpg" Type="http://schemas.openxmlformats.org/officeDocument/2006/relationships/image" Id="rId9"/><Relationship Target="../media/image18.png" Type="http://schemas.openxmlformats.org/officeDocument/2006/relationships/image" Id="rId6"/><Relationship Target="../media/image04.png" Type="http://schemas.openxmlformats.org/officeDocument/2006/relationships/image" Id="rId5"/><Relationship Target="../media/image17.png" Type="http://schemas.openxmlformats.org/officeDocument/2006/relationships/image" Id="rId8"/><Relationship Target="../media/image06.pn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.png" Type="http://schemas.openxmlformats.org/officeDocument/2006/relationships/image" Id="rId4"/><Relationship Target="../media/image00.png" Type="http://schemas.openxmlformats.org/officeDocument/2006/relationships/image" Id="rId3"/><Relationship Target="../media/image11.jpg" Type="http://schemas.openxmlformats.org/officeDocument/2006/relationships/image" Id="rId5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7.png" Type="http://schemas.openxmlformats.org/officeDocument/2006/relationships/image" Id="rId4"/><Relationship Target="../media/image00.png" Type="http://schemas.openxmlformats.org/officeDocument/2006/relationships/image" Id="rId3"/><Relationship Target="../media/image07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9.png" Type="http://schemas.openxmlformats.org/officeDocument/2006/relationships/image" Id="rId4"/><Relationship Target="../media/image00.png" Type="http://schemas.openxmlformats.org/officeDocument/2006/relationships/image" Id="rId3"/><Relationship Target="../media/image14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9.jpg" Type="http://schemas.openxmlformats.org/officeDocument/2006/relationships/image" Id="rId4"/><Relationship Target="../media/image00.png" Type="http://schemas.openxmlformats.org/officeDocument/2006/relationships/image" Id="rId3"/><Relationship Target="http://www.alexwg.org/publications/PhysRevE_82-056104.pdf" Type="http://schemas.openxmlformats.org/officeDocument/2006/relationships/hyperlink" TargetMode="External" Id="rId6"/><Relationship Target="../media/image12.jpg" Type="http://schemas.openxmlformats.org/officeDocument/2006/relationships/image" Id="rId5"/><Relationship Target="http://arxiv.org/pdf/1302.5966v1.pdf" Type="http://schemas.openxmlformats.org/officeDocument/2006/relationships/hyperlink" TargetMode="External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4"/><Relationship Target="../media/image00.png" Type="http://schemas.openxmlformats.org/officeDocument/2006/relationships/image" Id="rId3"/><Relationship Target="../media/image25.png" Type="http://schemas.openxmlformats.org/officeDocument/2006/relationships/image" Id="rId6"/><Relationship Target="../media/image15.png" Type="http://schemas.openxmlformats.org/officeDocument/2006/relationships/image" Id="rId5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y="1285799" x="741300"/>
            <a:ext cy="10896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Real-Time Predictions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y="2826178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H2O // Storm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y="4116450" x="3090750"/>
            <a:ext cy="888299" cx="2962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Spencer Aiello</a:t>
            </a:r>
          </a:p>
          <a:p>
            <a:pPr algn="ctr"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spencer@h2o.ai</a:t>
            </a:r>
          </a:p>
          <a:p>
            <a:pPr algn="ctr">
              <a:spcBef>
                <a:spcPts val="0"/>
              </a:spcBef>
              <a:buNone/>
            </a:pPr>
            <a:r>
              <a:rPr lang="en"/>
              <a:t>Jan 15, 2015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y="1049025" x="574050"/>
            <a:ext cy="1769400" cx="5289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Analytics Process: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your problem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Gather data and explore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your data for modeling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Validation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Implementation &amp; Tracking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y="1049025" x="574050"/>
            <a:ext cy="1769400" cx="5289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Analytics Process: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your problem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Gather data and explore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your data for modeling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Validation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Implementation &amp; Tracking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y="2186125" x="3815525"/>
            <a:ext cy="1188899" cx="712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9600" lang="en"/>
              <a:t>}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y="2926900" x="4490250"/>
            <a:ext cy="396300" cx="448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Here’s where H2O fits into the analytics process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y="3342100" x="5523525"/>
            <a:ext cy="438900" cx="2684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http://learn.h2o.ai/content/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y="530275" x="326700"/>
            <a:ext cy="432599" cx="25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rPr u="sng" lang="en" i="1"/>
              <a:t>  	:::Prep:::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y="1435950" x="621225"/>
            <a:ext cy="3420600" cx="5326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 i="1"/>
              <a:t>Data Preparation</a:t>
            </a:r>
            <a:r>
              <a:rPr lang="en"/>
              <a:t>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A sequence of transformations applied to your data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u="sng" lang="en" i="1"/>
              <a:t>This step will define your Storm topology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Take raw information and give it structure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351248" x="6237123"/>
            <a:ext cy="1916800" cx="27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788820" x="8373725"/>
            <a:ext cy="346799" cx="5111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851845" x="8373725"/>
            <a:ext cy="346799" cx="5111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y="530275" x="232325"/>
            <a:ext cy="432599" cx="25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457200">
              <a:spcBef>
                <a:spcPts val="0"/>
              </a:spcBef>
              <a:buNone/>
            </a:pPr>
            <a:r>
              <a:rPr u="sng" lang="en" i="1"/>
              <a:t>:::Modeling:::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y="1454800" x="767500"/>
            <a:ext cy="2175000" cx="6034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Questions to ask yourself: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i="1"/>
              <a:t>How fast must a scoring engine classify incoming tuples?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i="1"/>
              <a:t>How do I optimize between scoring latency and predictive power?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i="1"/>
              <a:t>E.g.What are the trade-offs between a GLM and a GBM?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365542" x="3477741"/>
            <a:ext cy="1639949" cx="21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y="4757700" x="5707525"/>
            <a:ext cy="247799" cx="89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Science!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y="530275" x="232325"/>
            <a:ext cy="432599" cx="25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457200">
              <a:spcBef>
                <a:spcPts val="0"/>
              </a:spcBef>
              <a:buNone/>
            </a:pPr>
            <a:r>
              <a:rPr u="sng" lang="en" i="1"/>
              <a:t>:::Validation:::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y="1605775" x="232325"/>
            <a:ext cy="2703599" cx="67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 i="1"/>
              <a:t>Types of Validation</a:t>
            </a:r>
            <a:r>
              <a:rPr lang="en"/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N-fold cross validation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Train/Validate/Test -- What Features are Important?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Model Comparison -- Does your model optimize all needs?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Business needs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Resource needs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Repeat steps 3 - 5 until satisfied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y="530275" x="232325"/>
            <a:ext cy="432599" cx="25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457200">
              <a:spcBef>
                <a:spcPts val="0"/>
              </a:spcBef>
              <a:buNone/>
            </a:pPr>
            <a:r>
              <a:rPr u="sng" lang="en" i="1"/>
              <a:t>:::Validation:::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y="1605775" x="232325"/>
            <a:ext cy="2703599" cx="67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lang="en" i="1"/>
              <a:t>Types of Validation</a:t>
            </a:r>
            <a:r>
              <a:rPr lang="en"/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N-fold cross validation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Train/Validate/Test -- What Features are Important?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Model Comparison -- Does your model optimize all needs?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Business needs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Resource needs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Repeat steps 3 - 5 until satisfied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WRONG</a:t>
            </a:r>
            <a:r>
              <a:rPr lang="en"/>
              <a:t>: You should never be satisfied! 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rPr lang="en"/>
              <a:t>                 Your model </a:t>
            </a:r>
            <a:r>
              <a:rPr u="sng" lang="en" i="1"/>
              <a:t>will</a:t>
            </a:r>
            <a:r>
              <a:rPr lang="en"/>
              <a:t> go out of date (if it hasn’t already)!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y="530275" x="232325"/>
            <a:ext cy="432599" cx="25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457200">
              <a:spcBef>
                <a:spcPts val="0"/>
              </a:spcBef>
              <a:buNone/>
            </a:pPr>
            <a:r>
              <a:rPr u="sng" lang="en" i="1"/>
              <a:t>:::Tracking:::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y="1737900" x="649550"/>
            <a:ext cy="2953499" cx="6605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 i="1">
                <a:latin typeface="Roboto"/>
                <a:ea typeface="Roboto"/>
                <a:cs typeface="Roboto"/>
                <a:sym typeface="Roboto"/>
              </a:rPr>
              <a:t>An Extension of Validation: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 not open the fire-hose and blast your model with 100% of your data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Expect the unexpected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Your topology </a:t>
            </a:r>
            <a:r>
              <a:rPr strike="sngStrike" lang="en">
                <a:latin typeface="Roboto"/>
                <a:ea typeface="Roboto"/>
                <a:cs typeface="Roboto"/>
                <a:sym typeface="Roboto"/>
              </a:rPr>
              <a:t>might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u="sng" lang="en" i="1"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break (oops forgot about unicode… derp)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 off with 10% and ramp up; course-correct along the way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Perform batch modeling in off-peak hours (Jenkins never sleeps)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Models should be replaced “gradually”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H2O // Storm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22275" x="1574462"/>
            <a:ext cy="3815899" cx="56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H2O // Storm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62875" x="7405825"/>
            <a:ext cy="642899" cx="15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y="2129500" x="232325"/>
            <a:ext cy="1160700" cx="5213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For a complete tutorial please visit: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u="sng" lang="en">
                <a:solidFill>
                  <a:schemeClr val="hlink"/>
                </a:solidFill>
                <a:hlinkClick r:id="rId5"/>
              </a:rPr>
              <a:t>http://learn.h2o.ai/content/demos/streaming_data.html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6200" x="1586450"/>
            <a:ext cy="4057650" cx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y="723850" x="1635000"/>
            <a:ext cy="1338899" cx="2934600"/>
          </a:xfrm>
          <a:prstGeom prst="rect">
            <a:avLst/>
          </a:prstGeom>
          <a:solidFill>
            <a:srgbClr val="F2FF8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y="1029100" x="1978475"/>
            <a:ext cy="728399" cx="2213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600" lang="en" i="1"/>
              <a:t>Use H2O</a:t>
            </a:r>
          </a:p>
        </p:txBody>
      </p:sp>
      <p:sp>
        <p:nvSpPr>
          <p:cNvPr id="231" name="Shape 231"/>
          <p:cNvSpPr/>
          <p:nvPr/>
        </p:nvSpPr>
        <p:spPr>
          <a:xfrm>
            <a:off y="2146075" x="2405075"/>
            <a:ext cy="506399" cx="1685999"/>
          </a:xfrm>
          <a:prstGeom prst="rect">
            <a:avLst/>
          </a:prstGeom>
          <a:solidFill>
            <a:srgbClr val="F2FF8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 i="1"/>
              <a:t>Awesome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460950" x="177275"/>
            <a:ext cy="2466900" cx="328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902450" x="4074624"/>
            <a:ext cy="1558500" cx="49112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y="472500" x="177275"/>
            <a:ext cy="1837800" cx="3782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Overview: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Introductions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Real Time Analytics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y="2635250" x="4200350"/>
            <a:ext cy="2292599" cx="475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Analytics Workflow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H2O // Storm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rtl="0" lvl="0" indent="-317500" marL="45720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6" name="Shape 236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y="2269950" x="3105825"/>
            <a:ext cy="603599" cx="2465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3000" lang="en">
                <a:latin typeface="Roboto"/>
                <a:ea typeface="Roboto"/>
                <a:cs typeface="Roboto"/>
                <a:sym typeface="Roboto"/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y="2269950" x="3105825"/>
            <a:ext cy="603599" cx="2465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000" lang="en">
                <a:latin typeface="Roboto"/>
                <a:ea typeface="Roboto"/>
                <a:cs typeface="Roboto"/>
                <a:sym typeface="Roboto"/>
              </a:rPr>
              <a:t>DEMO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y="3035000" x="2037050"/>
            <a:ext cy="1363800" cx="5442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u="sng" lang="en">
                <a:solidFill>
                  <a:schemeClr val="hlink"/>
                </a:solidFill>
                <a:hlinkClick r:id="rId4"/>
              </a:rPr>
              <a:t>http://learn.h2o.ai/content/demos/streaming_data.html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Time Analytics: Then &amp; Now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94199" x="221087"/>
            <a:ext cy="1825525" cx="116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Shape 50"/>
          <p:cNvCxnSpPr/>
          <p:nvPr/>
        </p:nvCxnSpPr>
        <p:spPr>
          <a:xfrm>
            <a:off y="2822100" x="289500"/>
            <a:ext cy="9899" cx="85650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1" name="Shape 51"/>
          <p:cNvCxnSpPr>
            <a:endCxn id="49" idx="2"/>
          </p:cNvCxnSpPr>
          <p:nvPr/>
        </p:nvCxnSpPr>
        <p:spPr>
          <a:xfrm rot="10800000" flipH="1">
            <a:off y="2419725" x="783450"/>
            <a:ext cy="419100" cx="22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2" name="Shape 52"/>
          <p:cNvSpPr txBox="1"/>
          <p:nvPr/>
        </p:nvSpPr>
        <p:spPr>
          <a:xfrm>
            <a:off y="2419725" x="735025"/>
            <a:ext cy="224099" cx="1269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1930 - 1940s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y="713550" x="1390825"/>
            <a:ext cy="398399" cx="171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Kerrison Predictor</a:t>
            </a:r>
          </a:p>
        </p:txBody>
      </p:sp>
      <p:cxnSp>
        <p:nvCxnSpPr>
          <p:cNvPr id="54" name="Shape 54"/>
          <p:cNvCxnSpPr/>
          <p:nvPr/>
        </p:nvCxnSpPr>
        <p:spPr>
          <a:xfrm>
            <a:off y="2814100" x="1815300"/>
            <a:ext cy="4031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55" name="Shape 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201512" x="3907837"/>
            <a:ext cy="603725" cx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691575" x="6508400"/>
            <a:ext cy="1148999" cx="12692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7">
            <a:alphaModFix/>
          </a:blip>
          <a:srcRect t="0" b="0" r="58296" l="0"/>
          <a:stretch/>
        </p:blipFill>
        <p:spPr>
          <a:xfrm>
            <a:off y="2911775" x="7687825"/>
            <a:ext cy="1183200" cx="11915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3407500" x="5899050"/>
            <a:ext cy="1183200" cx="12692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y="1465275" x="7926475"/>
            <a:ext cy="1003500" cx="103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y="3162675" x="1146401"/>
            <a:ext cy="964199" cx="1236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Shape 61"/>
          <p:cNvCxnSpPr/>
          <p:nvPr/>
        </p:nvCxnSpPr>
        <p:spPr>
          <a:xfrm rot="10800000">
            <a:off y="2823999" x="4748999"/>
            <a:ext cy="383400" cx="5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62" name="Shape 62"/>
          <p:cNvCxnSpPr>
            <a:endCxn id="58" idx="0"/>
          </p:cNvCxnSpPr>
          <p:nvPr/>
        </p:nvCxnSpPr>
        <p:spPr>
          <a:xfrm>
            <a:off y="2824000" x="6439799"/>
            <a:ext cy="583500" cx="93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63" name="Shape 63"/>
          <p:cNvCxnSpPr/>
          <p:nvPr/>
        </p:nvCxnSpPr>
        <p:spPr>
          <a:xfrm>
            <a:off y="2838925" x="7863075"/>
            <a:ext cy="144299" cx="1145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64" name="Shape 64"/>
          <p:cNvCxnSpPr>
            <a:endCxn id="56" idx="4"/>
          </p:cNvCxnSpPr>
          <p:nvPr/>
        </p:nvCxnSpPr>
        <p:spPr>
          <a:xfrm rot="10800000" flipH="1">
            <a:off y="1840574" x="7106449"/>
            <a:ext cy="983400" cx="36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65" name="Shape 65"/>
          <p:cNvCxnSpPr>
            <a:endCxn id="59" idx="3"/>
          </p:cNvCxnSpPr>
          <p:nvPr/>
        </p:nvCxnSpPr>
        <p:spPr>
          <a:xfrm rot="10800000" flipH="1">
            <a:off y="2321815" x="7574420"/>
            <a:ext cy="502200" cx="503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66" name="Shape 66"/>
          <p:cNvSpPr txBox="1"/>
          <p:nvPr/>
        </p:nvSpPr>
        <p:spPr>
          <a:xfrm>
            <a:off y="4094975" x="472700"/>
            <a:ext cy="603599" cx="2521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ENIAC - Weather Modeling (pseudo real time)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y="2792875" x="1912825"/>
            <a:ext cy="144299" cx="87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1950s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y="3920175" x="3631175"/>
            <a:ext cy="267000" cx="1898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 Time Analytics to Fight Fraud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y="2882425" x="4674787"/>
            <a:ext cy="224099" cx="955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1990s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y="844950" x="7718675"/>
            <a:ext cy="267000" cx="1269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Traffic Management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y="4586100" x="6489225"/>
            <a:ext cy="318600" cx="1191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Dynamic Pricing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y="4094975" x="7537825"/>
            <a:ext cy="711899" cx="180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Shopping &amp; Movie Recommendations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y="530274" x="3285300"/>
            <a:ext cy="1763554" cx="119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 rot="10800000" flipH="1">
            <a:off y="2299650" x="3422925"/>
            <a:ext cy="524399" cx="100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5" name="Shape 75"/>
          <p:cNvSpPr txBox="1"/>
          <p:nvPr/>
        </p:nvSpPr>
        <p:spPr>
          <a:xfrm>
            <a:off y="2376825" x="3468525"/>
            <a:ext cy="267000" cx="784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1970s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y="603425" x="4526400"/>
            <a:ext cy="656699" cx="168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 Time Roulette Wheel Prediction With A Computer In A Shoe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y="731125" x="471075"/>
            <a:ext cy="3913499" cx="6113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Factors to consider: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Speed of Light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3x10</a:t>
            </a:r>
            <a:r>
              <a:rPr baseline="30000" lang="en"/>
              <a:t>8</a:t>
            </a:r>
            <a:r>
              <a:rPr lang="en"/>
              <a:t> m/s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Infrastructure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Line-of-sight relays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Submarine Cables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Where is the information coming from? 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Where is it going?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Lossless?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Power Consumption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Efficiency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Amount of Information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Bandwidth considerations (impacts infrastructure)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How quickly can you schlepp around 1TB? 1PB?</a:t>
            </a:r>
          </a:p>
          <a:p>
            <a:pPr rtl="0" lvl="2" indent="-317500" marL="13716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■"/>
            </a:pPr>
            <a:r>
              <a:rPr lang="en"/>
              <a:t>How quickly do you _need_ to do that?</a:t>
            </a:r>
          </a:p>
          <a:p>
            <a:pPr rtl="0" lvl="2" indent="-317500" marL="13716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■"/>
            </a:pPr>
            <a:r>
              <a:rPr lang="en"/>
              <a:t>I.e., are you making efficient use of resources?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898413" x="5746875"/>
            <a:ext cy="1632411" cx="300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833350" x="6213249"/>
            <a:ext cy="1869900" cx="25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83050" x="278274"/>
            <a:ext cy="3320750" cx="598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31837" x="6761175"/>
            <a:ext cy="409575" cx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y="1143750" x="6498050"/>
            <a:ext cy="588299" cx="2174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Shannon  Limit: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y="2096225" x="6363075"/>
            <a:ext cy="2095499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b="1" lang="en" i="1">
                <a:latin typeface="Roboto"/>
                <a:ea typeface="Roboto"/>
                <a:cs typeface="Roboto"/>
                <a:sym typeface="Roboto"/>
              </a:rPr>
              <a:t>Sup({ Bounds on bits/s })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C = </a:t>
            </a:r>
            <a:r>
              <a:rPr sz="1200" lang="en">
                <a:latin typeface="Roboto"/>
                <a:ea typeface="Roboto"/>
                <a:cs typeface="Roboto"/>
                <a:sym typeface="Roboto"/>
              </a:rPr>
              <a:t>Channel Capacity (bits/s)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B = </a:t>
            </a:r>
            <a:r>
              <a:rPr sz="1200" lang="en">
                <a:latin typeface="Roboto"/>
                <a:ea typeface="Roboto"/>
                <a:cs typeface="Roboto"/>
                <a:sym typeface="Roboto"/>
              </a:rPr>
              <a:t>Bandwidth (Hz)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S = </a:t>
            </a:r>
            <a:r>
              <a:rPr sz="1200" lang="en">
                <a:latin typeface="Roboto"/>
                <a:ea typeface="Roboto"/>
                <a:cs typeface="Roboto"/>
                <a:sym typeface="Roboto"/>
              </a:rPr>
              <a:t>Signal in Joules/s (Watts)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Roboto"/>
                <a:ea typeface="Roboto"/>
                <a:cs typeface="Roboto"/>
                <a:sym typeface="Roboto"/>
              </a:rPr>
              <a:t>- N = Noise in Joules/s (Watts)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30125" x="4424962"/>
            <a:ext cy="2352675" cx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y="839823" x="204725"/>
            <a:ext cy="1827900" cx="37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Consider: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The Warning Beacons of Gondor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7 beacons (13 in the movie)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Probably 1 cord of wood (~3.6 m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1 bit of information (@ Shannon Limit)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optical transmission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008799" x="146962"/>
            <a:ext cy="2033649" cx="40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y="3350400" x="4444225"/>
            <a:ext cy="1712999" cx="4253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Compare to the current World Record: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1 Petabit / second Fiber Transmission over 50-km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(~5,000 HDTV Videos/Second over single fiber)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About </a:t>
            </a:r>
            <a:r>
              <a:rPr u="sng" b="1" lang="en" i="1"/>
              <a:t>25 orders</a:t>
            </a:r>
            <a:r>
              <a:rPr lang="en"/>
              <a:t> of magnitude difference!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sz="1100" lang="en"/>
              <a:t>(source: http://www.ntt.co.jp/news2012/1209e/120920a.html)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y="839825" x="311150"/>
            <a:ext cy="2236200" cx="4854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AT&amp;T “Long Lines”: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838 mile route connecting Chicago to New York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4GHz microwave line-of-sight radio relays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~25 miles separation (due to curvature of the Earth)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34 hops in all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22267" x="5289200"/>
            <a:ext cy="2334073" cx="328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310850" x="232325"/>
            <a:ext cy="1641800" cx="2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y="3398525" x="2952050"/>
            <a:ext cy="1607100" cx="6191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High Frequency Trading (HFT):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rtl="0" lvl="0" indent="-2984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100" lang="en"/>
              <a:t>Light propagation delays between distant points are relevant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rtl="0">
              <a:spcBef>
                <a:spcPts val="0"/>
              </a:spcBef>
              <a:buNone/>
            </a:pPr>
            <a:r>
              <a:rPr sz="1100" lang="en"/>
              <a:t>sources: </a:t>
            </a:r>
          </a:p>
          <a:p>
            <a:pPr rtl="0">
              <a:spcBef>
                <a:spcPts val="0"/>
              </a:spcBef>
              <a:buNone/>
            </a:pPr>
            <a:r>
              <a:rPr sz="1000" lang="en" i="1"/>
              <a:t>- Relativistic Statistical Arbitrage (</a:t>
            </a:r>
            <a:r>
              <a:rPr u="sng" sz="1000" lang="en" i="1">
                <a:solidFill>
                  <a:schemeClr val="hlink"/>
                </a:solidFill>
                <a:hlinkClick r:id="rId6"/>
              </a:rPr>
              <a:t>http://www.alexwg.org/publications/PhysRevE_82-056104.pdf</a:t>
            </a:r>
            <a:r>
              <a:rPr sz="1000" lang="en" i="1"/>
              <a:t>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000" i="1"/>
          </a:p>
          <a:p>
            <a:pPr rtl="0">
              <a:spcBef>
                <a:spcPts val="0"/>
              </a:spcBef>
              <a:buNone/>
            </a:pPr>
            <a:r>
              <a:rPr sz="1000" lang="en" i="1"/>
              <a:t>- Information Transmission Between Financial Markets in Chicago and New York (</a:t>
            </a:r>
            <a:r>
              <a:rPr u="sng" sz="1000" lang="en" i="1">
                <a:solidFill>
                  <a:schemeClr val="hlink"/>
                </a:solidFill>
                <a:hlinkClick r:id="rId7"/>
              </a:rPr>
              <a:t>http://arxiv.org/pdf/1302.5966v1.pdf</a:t>
            </a:r>
            <a:r>
              <a:rPr sz="1000" lang="en" i="1"/>
              <a:t>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 i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 i="1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y="1121400" x="909050"/>
            <a:ext cy="3170700" cx="6846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 i="1"/>
              <a:t>Observations: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u="sng" i="1"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Moving bits around is a big deal!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77777"/>
              <a:buFont typeface="Arial"/>
              <a:buChar char="●"/>
            </a:pPr>
            <a:r>
              <a:rPr sz="1800" lang="en"/>
              <a:t>∃</a:t>
            </a:r>
            <a:r>
              <a:rPr lang="en"/>
              <a:t> insurmountable physical and theoretical limitations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Shannon Limit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Speed of Light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Landauer’s Principle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Relativistic Effects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Curvature of the Earth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Other limitations or complications?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Hairpinning: Non-optimal routing to far flung nodes</a:t>
            </a:r>
          </a:p>
          <a:p>
            <a:pPr rtl="0" lvl="2" indent="-317500" marL="13716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Geographic locality ≠ Internet locality</a:t>
            </a:r>
            <a:r>
              <a:rPr lang="en"/>
              <a:t> </a:t>
            </a:r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Bad hardware</a:t>
            </a:r>
          </a:p>
          <a:p>
            <a:pPr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Bad software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 txBox="1"/>
          <p:nvPr/>
        </p:nvSpPr>
        <p:spPr>
          <a:xfrm>
            <a:off y="161875" x="7448875"/>
            <a:ext cy="860399" cx="1509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b="1" baseline="-25000" sz="3000" lang="en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sz="3100" lang="en"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sz="2400" lang="en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.ai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y="251525" x="240850"/>
            <a:ext cy="5882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30275" x="1359469"/>
            <a:ext cy="2369274" cx="60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990800" x="98272"/>
            <a:ext cy="3062525" cx="39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y="4791900" x="576975"/>
            <a:ext cy="351600" cx="4718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000" lang="en">
                <a:latin typeface="Times New Roman"/>
                <a:ea typeface="Times New Roman"/>
                <a:cs typeface="Times New Roman"/>
                <a:sym typeface="Times New Roman"/>
              </a:rPr>
              <a:t>(n.d.). Retrieved from http://www.us.ntt.net/support/looking-glass/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752776" x="5125700"/>
            <a:ext cy="2249375" cx="23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y="4898400" x="5122600"/>
            <a:ext cy="245099" cx="34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000" lang="en">
                <a:latin typeface="Times New Roman"/>
                <a:ea typeface="Times New Roman"/>
                <a:cs typeface="Times New Roman"/>
                <a:sym typeface="Times New Roman"/>
              </a:rPr>
              <a:t>(n.d.). Retrieved from http://www.submarinecablemap.com/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y="161875" x="232325"/>
            <a:ext cy="368400" cx="2886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Speed of Information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